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319" r:id="rId3"/>
    <p:sldId id="320" r:id="rId4"/>
    <p:sldId id="323" r:id="rId5"/>
    <p:sldId id="321" r:id="rId6"/>
    <p:sldId id="322" r:id="rId7"/>
    <p:sldId id="333" r:id="rId8"/>
    <p:sldId id="332" r:id="rId9"/>
    <p:sldId id="335" r:id="rId10"/>
    <p:sldId id="334" r:id="rId11"/>
    <p:sldId id="336" r:id="rId12"/>
    <p:sldId id="324" r:id="rId13"/>
    <p:sldId id="325" r:id="rId14"/>
    <p:sldId id="326" r:id="rId15"/>
    <p:sldId id="337" r:id="rId16"/>
    <p:sldId id="329" r:id="rId17"/>
    <p:sldId id="331" r:id="rId18"/>
    <p:sldId id="330" r:id="rId19"/>
    <p:sldId id="338" r:id="rId20"/>
    <p:sldId id="341" r:id="rId21"/>
    <p:sldId id="342" r:id="rId22"/>
    <p:sldId id="340" r:id="rId23"/>
    <p:sldId id="343" r:id="rId24"/>
    <p:sldId id="262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948" y="25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E7FAE-22AD-49BB-86F5-047CE39CD866}" type="datetimeFigureOut">
              <a:rPr lang="id-ID" smtClean="0"/>
              <a:pPr/>
              <a:t>17/05/2019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C0349-B7A6-45EE-83DA-061AFE28693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0532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C0349-B7A6-45EE-83DA-061AFE286935}" type="slidenum">
              <a:rPr lang="id-ID" smtClean="0"/>
              <a:pPr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7456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>
            <a:off x="0" y="0"/>
            <a:ext cx="8305800" cy="6858000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2133600" y="1143000"/>
            <a:ext cx="6705600" cy="1828800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5000" b="0" spc="-7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cs typeface="Arial" pitchFamily="34" charset="0"/>
              </a:defRPr>
            </a:lvl1pPr>
            <a:lvl2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2pPr>
            <a:lvl3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3pPr>
            <a:lvl4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4pPr>
            <a:lvl5pPr marL="0">
              <a:lnSpc>
                <a:spcPct val="87000"/>
              </a:lnSpc>
              <a:spcBef>
                <a:spcPts val="0"/>
              </a:spcBef>
              <a:buNone/>
              <a:defRPr sz="400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Masukkan Nama Mata Kuliah Disini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133600" y="2895600"/>
            <a:ext cx="6705600" cy="1066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b="0" spc="0" baseline="0">
                <a:solidFill>
                  <a:srgbClr val="FFC000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Pokok Bahasan dari modul pertemuan yang akan disampaikan pada perkuliahan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2133600" y="4038600"/>
            <a:ext cx="6705600" cy="457200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Disini diisi dengan Nama Dosen beserta Gelar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8" hasCustomPrompt="1"/>
          </p:nvPr>
        </p:nvSpPr>
        <p:spPr>
          <a:xfrm>
            <a:off x="2238375" y="4572000"/>
            <a:ext cx="1295400" cy="1600200"/>
          </a:xfrm>
          <a:prstGeom prst="round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500" b="1" baseline="0">
                <a:solidFill>
                  <a:schemeClr val="bg1"/>
                </a:solidFill>
                <a:sym typeface="Wingdings" pitchFamily="2" charset="2"/>
              </a:defRPr>
            </a:lvl1pPr>
          </a:lstStyle>
          <a:p>
            <a:r>
              <a:rPr lang="en-US"/>
              <a:t>Letakkan foto Terbaik anda disini 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-76200" y="2209800"/>
            <a:ext cx="1981200" cy="2057400"/>
          </a:xfrm>
          <a:prstGeom prst="rect">
            <a:avLst/>
          </a:prstGeom>
        </p:spPr>
        <p:txBody>
          <a:bodyPr/>
          <a:lstStyle>
            <a:lvl1pPr algn="r">
              <a:buNone/>
              <a:defRPr sz="13000">
                <a:solidFill>
                  <a:schemeClr val="bg1"/>
                </a:solidFill>
                <a:latin typeface="Impact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29" name="Picture 28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66800" y="1556004"/>
            <a:ext cx="642816" cy="501396"/>
          </a:xfrm>
          <a:prstGeom prst="rect">
            <a:avLst/>
          </a:prstGeom>
        </p:spPr>
      </p:pic>
      <p:sp>
        <p:nvSpPr>
          <p:cNvPr id="30" name="TextBox 29"/>
          <p:cNvSpPr txBox="1"/>
          <p:nvPr userDrawn="1"/>
        </p:nvSpPr>
        <p:spPr>
          <a:xfrm>
            <a:off x="-228600" y="220980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spc="0" baseline="0">
                <a:solidFill>
                  <a:schemeClr val="bg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Modul ke: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-228600" y="3962400"/>
            <a:ext cx="205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spc="0" baseline="0">
                <a:solidFill>
                  <a:schemeClr val="bg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Fakultas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-228600" y="4800600"/>
            <a:ext cx="205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spc="0" baseline="0">
                <a:solidFill>
                  <a:schemeClr val="bg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Program Studi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20" hasCustomPrompt="1"/>
          </p:nvPr>
        </p:nvSpPr>
        <p:spPr>
          <a:xfrm>
            <a:off x="76200" y="4114800"/>
            <a:ext cx="1752600" cy="4572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FAKULTAS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953000"/>
            <a:ext cx="1828800" cy="6096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Program</a:t>
            </a:r>
          </a:p>
          <a:p>
            <a:pPr lvl="0"/>
            <a:r>
              <a:rPr lang="en-US"/>
              <a:t>Studi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 rot="5400000">
            <a:off x="-228600" y="3429000"/>
            <a:ext cx="4495800" cy="7620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0" grpId="1"/>
      <p:bldP spid="31" grpId="0"/>
      <p:bldP spid="31" grpId="1"/>
      <p:bldP spid="32" grpId="0"/>
      <p:bldP spid="32" grpId="1"/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 flipH="1">
            <a:off x="838200" y="0"/>
            <a:ext cx="8305800" cy="6858000"/>
          </a:xfrm>
          <a:prstGeom prst="rect">
            <a:avLst/>
          </a:prstGeom>
          <a:noFill/>
          <a:effectLst/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152400"/>
            <a:ext cx="7239000" cy="762000"/>
          </a:xfrm>
          <a:prstGeom prst="rect">
            <a:avLst/>
          </a:prstGeom>
        </p:spPr>
        <p:txBody>
          <a:bodyPr/>
          <a:lstStyle>
            <a:lvl1pPr>
              <a:buNone/>
              <a:defRPr sz="400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defRPr>
            </a:lvl1pPr>
          </a:lstStyle>
          <a:p>
            <a:pPr lvl="0"/>
            <a:r>
              <a:rPr lang="en-US"/>
              <a:t>Diisi dengan Judul</a:t>
            </a:r>
          </a:p>
        </p:txBody>
      </p:sp>
      <p:pic>
        <p:nvPicPr>
          <p:cNvPr id="12" name="Picture 11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8458200" y="152400"/>
            <a:ext cx="499450" cy="389571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152400" y="838200"/>
            <a:ext cx="7571509" cy="4453"/>
          </a:xfrm>
          <a:prstGeom prst="line">
            <a:avLst/>
          </a:prstGeom>
          <a:ln/>
          <a:effectLst>
            <a:outerShdw blurRad="40000" dist="12700" dir="204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457200" y="1295400"/>
            <a:ext cx="8305800" cy="480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>
            <a:off x="0" y="0"/>
            <a:ext cx="83058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3200400"/>
            <a:ext cx="8229600" cy="1371600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500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cs typeface="Arial" pitchFamily="34" charset="0"/>
              </a:defRPr>
            </a:lvl1pPr>
          </a:lstStyle>
          <a:p>
            <a:pPr lvl="0"/>
            <a:r>
              <a:rPr lang="en-US"/>
              <a:t>Sub Pokok Bahasan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4491347"/>
            <a:ext cx="7571509" cy="4453"/>
          </a:xfrm>
          <a:prstGeom prst="line">
            <a:avLst/>
          </a:prstGeom>
          <a:ln/>
          <a:effectLst>
            <a:outerShdw blurRad="40000" dist="12700" dir="204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520046"/>
            <a:ext cx="7467600" cy="432953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Nama Mata Kuliah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953000"/>
            <a:ext cx="7467600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Pokok Bahasan Modul dari Pertemuan</a:t>
            </a:r>
          </a:p>
        </p:txBody>
      </p:sp>
      <p:pic>
        <p:nvPicPr>
          <p:cNvPr id="16" name="Picture 15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52400" y="152400"/>
            <a:ext cx="499450" cy="389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nut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.png"/>
          <p:cNvPicPr>
            <a:picLocks noChangeAspect="1"/>
          </p:cNvPicPr>
          <p:nvPr userDrawn="1"/>
        </p:nvPicPr>
        <p:blipFill>
          <a:blip r:embed="rId2"/>
          <a:srcRect l="17424" b="9091"/>
          <a:stretch>
            <a:fillRect/>
          </a:stretch>
        </p:blipFill>
        <p:spPr>
          <a:xfrm>
            <a:off x="0" y="0"/>
            <a:ext cx="83058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981200" y="2998113"/>
            <a:ext cx="518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Terima</a:t>
            </a:r>
            <a:r>
              <a:rPr lang="en-US" sz="5000" baseline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Kasih</a:t>
            </a:r>
            <a:endParaRPr lang="en-US" sz="500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247900" y="3886200"/>
            <a:ext cx="4648200" cy="533400"/>
          </a:xfrm>
          <a:prstGeom prst="rect">
            <a:avLst/>
          </a:prstGeom>
        </p:spPr>
        <p:txBody>
          <a:bodyPr/>
          <a:lstStyle>
            <a:lvl1pPr algn="ctr">
              <a:buNone/>
              <a:defRPr sz="2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/>
              <a:t>Diisi dengan Nama Dosen beserta Gelar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967346" y="3781300"/>
            <a:ext cx="5209309" cy="1588"/>
          </a:xfrm>
          <a:prstGeom prst="line">
            <a:avLst/>
          </a:prstGeom>
          <a:ln/>
          <a:effectLst>
            <a:outerShdw blurRad="40000" dist="12700" dir="204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7" name="Picture 16" descr="logo kecil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52400" y="152400"/>
            <a:ext cx="499450" cy="389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 build="p">
        <p:tmplLst>
          <p:tmpl lvl="1">
            <p:tnLst>
              <p:par>
                <p:cTn presetID="10" presetClass="exit" presetSubtype="0" fill="hold" nodeType="withEffect">
                  <p:stCondLst>
                    <p:cond delay="1500"/>
                  </p:stCondLst>
                  <p:childTnLst>
                    <p:animEffect transition="out" filter="fade">
                      <p:cBhvr>
                        <p:cTn dur="2000"/>
                        <p:tgtEl>
                          <p:spTgt spid="12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1999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okumen Mercu\Pindahan\Data2 PPBA\Template PPT 2013\background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ransmission_Control_Protocol" TargetMode="External"/><Relationship Id="rId2" Type="http://schemas.openxmlformats.org/officeDocument/2006/relationships/hyperlink" Target="http://tools.ietf.org/html/rfc6455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hyperlink" Target="http://arduino.esp8266.com/stable/package_esp8266com_index.json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rduino.esp8266.com/versions/2.4.2/package_esp8266com_index.json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E889959-D651-46A8-9216-2E7723B013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1500" dirty="0"/>
              <a:t>Robotics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DEF5B94-3527-4D5A-A4C0-896C6752D1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33600" y="5257800"/>
            <a:ext cx="6705600" cy="457200"/>
          </a:xfrm>
        </p:spPr>
        <p:txBody>
          <a:bodyPr/>
          <a:lstStyle/>
          <a:p>
            <a:r>
              <a:rPr lang="en-US" dirty="0"/>
              <a:t>Zendi Iklima ST, </a:t>
            </a:r>
            <a:r>
              <a:rPr lang="en-US" dirty="0" err="1"/>
              <a:t>SKom</a:t>
            </a:r>
            <a:r>
              <a:rPr lang="en-US" dirty="0"/>
              <a:t>, MSc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2ED450C-4407-497E-956D-3A7F948C12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TEKNIK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FD85AEF-DE37-416E-8913-DDF43BFCD6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TEKNIK ELEKTRO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09E4286-EFF3-4492-B2D7-CFC7C9A44B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08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6227A66E-B215-4226-A719-D3D652687F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51888" y="3733800"/>
            <a:ext cx="6705600" cy="1066800"/>
          </a:xfrm>
        </p:spPr>
        <p:txBody>
          <a:bodyPr/>
          <a:lstStyle/>
          <a:p>
            <a:r>
              <a:rPr lang="en-US" dirty="0"/>
              <a:t>Communications</a:t>
            </a:r>
          </a:p>
          <a:p>
            <a:endParaRPr lang="en-US" sz="3200" dirty="0"/>
          </a:p>
          <a:p>
            <a:r>
              <a:rPr lang="en-US" sz="3200" dirty="0"/>
              <a:t>WebSocket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WebSocket VS Socket.io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86727-5368-4DDC-A31C-ABEC62040D0C}"/>
              </a:ext>
            </a:extLst>
          </p:cNvPr>
          <p:cNvSpPr txBox="1"/>
          <p:nvPr/>
        </p:nvSpPr>
        <p:spPr>
          <a:xfrm>
            <a:off x="152400" y="937736"/>
            <a:ext cx="28705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b="1" dirty="0"/>
              <a:t>Network traffic</a:t>
            </a:r>
          </a:p>
          <a:p>
            <a:pPr fontAlgn="base"/>
            <a:endParaRPr lang="en-US" b="1" i="1" dirty="0"/>
          </a:p>
          <a:p>
            <a:pPr fontAlgn="base"/>
            <a:r>
              <a:rPr lang="en-US" b="1" i="1" dirty="0"/>
              <a:t>Socket.IO Results</a:t>
            </a:r>
          </a:p>
          <a:p>
            <a:pPr fontAlgn="base"/>
            <a:r>
              <a:rPr lang="en-US" dirty="0"/>
              <a:t>6 requests, 181.56 KB, 0.25 s</a:t>
            </a:r>
          </a:p>
          <a:p>
            <a:pPr fontAlgn="base"/>
            <a:endParaRPr lang="en-US" dirty="0"/>
          </a:p>
          <a:p>
            <a:pPr fontAlgn="base"/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C78B4-3DAA-4D66-BACA-E9F5D25E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438400"/>
            <a:ext cx="8610600" cy="317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82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C392B3A-FD5E-4722-963F-AFE24E4FC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Our Rules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56819E-8459-4DB2-888B-5E704EC7E48C}"/>
              </a:ext>
            </a:extLst>
          </p:cNvPr>
          <p:cNvSpPr/>
          <p:nvPr/>
        </p:nvSpPr>
        <p:spPr>
          <a:xfrm>
            <a:off x="1295400" y="1676400"/>
            <a:ext cx="3276600" cy="447381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D6DBBB-599C-42CE-81F0-81710731684E}"/>
              </a:ext>
            </a:extLst>
          </p:cNvPr>
          <p:cNvSpPr/>
          <p:nvPr/>
        </p:nvSpPr>
        <p:spPr>
          <a:xfrm>
            <a:off x="4572000" y="1676400"/>
            <a:ext cx="3276600" cy="447381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710B583-20ED-4B1B-95EB-2E48BDA6ECD3}"/>
              </a:ext>
            </a:extLst>
          </p:cNvPr>
          <p:cNvSpPr/>
          <p:nvPr/>
        </p:nvSpPr>
        <p:spPr>
          <a:xfrm>
            <a:off x="1943100" y="1981200"/>
            <a:ext cx="19812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on(“connection”)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B4E5AA-025A-4341-9162-F24357CA4E77}"/>
              </a:ext>
            </a:extLst>
          </p:cNvPr>
          <p:cNvSpPr/>
          <p:nvPr/>
        </p:nvSpPr>
        <p:spPr>
          <a:xfrm>
            <a:off x="1952244" y="3500628"/>
            <a:ext cx="19812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emit(“message”)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5A5A00-9C7F-4F74-B008-ACDCCF11B768}"/>
              </a:ext>
            </a:extLst>
          </p:cNvPr>
          <p:cNvSpPr/>
          <p:nvPr/>
        </p:nvSpPr>
        <p:spPr>
          <a:xfrm>
            <a:off x="1964436" y="5020056"/>
            <a:ext cx="19812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on(“disconnect”)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3DC497-F416-4814-86D3-84F9CDF338BE}"/>
              </a:ext>
            </a:extLst>
          </p:cNvPr>
          <p:cNvSpPr/>
          <p:nvPr/>
        </p:nvSpPr>
        <p:spPr>
          <a:xfrm>
            <a:off x="5189220" y="1990344"/>
            <a:ext cx="2150364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emit(“connection”)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2281B8-2BFB-4549-A569-95480D060547}"/>
              </a:ext>
            </a:extLst>
          </p:cNvPr>
          <p:cNvSpPr/>
          <p:nvPr/>
        </p:nvSpPr>
        <p:spPr>
          <a:xfrm>
            <a:off x="5198364" y="3509772"/>
            <a:ext cx="2141220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on(“message”)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C31027-0BA6-4572-A4F3-D39064A76F43}"/>
              </a:ext>
            </a:extLst>
          </p:cNvPr>
          <p:cNvSpPr/>
          <p:nvPr/>
        </p:nvSpPr>
        <p:spPr>
          <a:xfrm>
            <a:off x="5210556" y="5029200"/>
            <a:ext cx="2129028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emit(“disconnect”)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D8023-E8E8-479C-A87D-E1BEEC08C7DE}"/>
              </a:ext>
            </a:extLst>
          </p:cNvPr>
          <p:cNvSpPr txBox="1"/>
          <p:nvPr/>
        </p:nvSpPr>
        <p:spPr>
          <a:xfrm>
            <a:off x="5029200" y="2585059"/>
            <a:ext cx="264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= ‘a client connected’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981AB-8355-445B-B71F-133D889EAA1C}"/>
              </a:ext>
            </a:extLst>
          </p:cNvPr>
          <p:cNvSpPr txBox="1"/>
          <p:nvPr/>
        </p:nvSpPr>
        <p:spPr>
          <a:xfrm>
            <a:off x="4782710" y="5583996"/>
            <a:ext cx="29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= ‘a client disconnected’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DFF246-7991-4BBA-A09C-007822DCEB38}"/>
              </a:ext>
            </a:extLst>
          </p:cNvPr>
          <p:cNvCxnSpPr>
            <a:stCxn id="10" idx="1"/>
            <a:endCxn id="3" idx="3"/>
          </p:cNvCxnSpPr>
          <p:nvPr/>
        </p:nvCxnSpPr>
        <p:spPr>
          <a:xfrm flipH="1" flipV="1">
            <a:off x="3924300" y="2247900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40CC27-2660-4494-AD06-4EDCC93209B8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2933700" y="2514600"/>
            <a:ext cx="9144" cy="98602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9E753-4613-4D2A-B774-D8DF47FC3B5B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3933444" y="3767328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743CE2-3D38-4908-9F92-0C1AACC20632}"/>
              </a:ext>
            </a:extLst>
          </p:cNvPr>
          <p:cNvCxnSpPr>
            <a:cxnSpLocks/>
            <a:stCxn id="13" idx="1"/>
            <a:endCxn id="9" idx="3"/>
          </p:cNvCxnSpPr>
          <p:nvPr/>
        </p:nvCxnSpPr>
        <p:spPr>
          <a:xfrm flipH="1" flipV="1">
            <a:off x="3945636" y="5286756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0A3399-7534-48A3-86D9-D392E2221895}"/>
              </a:ext>
            </a:extLst>
          </p:cNvPr>
          <p:cNvSpPr txBox="1"/>
          <p:nvPr/>
        </p:nvSpPr>
        <p:spPr>
          <a:xfrm>
            <a:off x="1833164" y="1219200"/>
            <a:ext cx="2176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Web Socket 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ADE7EC-8C03-4452-BF47-B5453FD5DCA3}"/>
              </a:ext>
            </a:extLst>
          </p:cNvPr>
          <p:cNvSpPr txBox="1"/>
          <p:nvPr/>
        </p:nvSpPr>
        <p:spPr>
          <a:xfrm>
            <a:off x="5270087" y="1210116"/>
            <a:ext cx="2105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Web Socket Client</a:t>
            </a:r>
          </a:p>
        </p:txBody>
      </p:sp>
    </p:spTree>
    <p:extLst>
      <p:ext uri="{BB962C8B-B14F-4D97-AF65-F5344CB8AC3E}">
        <p14:creationId xmlns:p14="http://schemas.microsoft.com/office/powerpoint/2010/main" val="69098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3" grpId="0" animBg="1"/>
      <p:bldP spid="4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8DB3D-BC1A-426B-BB9D-EB736D8455DC}"/>
              </a:ext>
            </a:extLst>
          </p:cNvPr>
          <p:cNvSpPr txBox="1"/>
          <p:nvPr/>
        </p:nvSpPr>
        <p:spPr>
          <a:xfrm>
            <a:off x="3993059" y="1059970"/>
            <a:ext cx="120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/bin/www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DD88BB-F881-46BD-8294-1A8A8FD89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46" y="1752600"/>
            <a:ext cx="6256705" cy="480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0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8DB3D-BC1A-426B-BB9D-EB736D8455DC}"/>
              </a:ext>
            </a:extLst>
          </p:cNvPr>
          <p:cNvSpPr txBox="1"/>
          <p:nvPr/>
        </p:nvSpPr>
        <p:spPr>
          <a:xfrm>
            <a:off x="3691053" y="1245870"/>
            <a:ext cx="18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/views/</a:t>
            </a:r>
            <a:r>
              <a:rPr lang="en-US" b="1" dirty="0" err="1"/>
              <a:t>footer.ejs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8E3E14-147C-40A9-AF8B-1A347B87C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2028825"/>
            <a:ext cx="78867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14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8DB3D-BC1A-426B-BB9D-EB736D8455DC}"/>
              </a:ext>
            </a:extLst>
          </p:cNvPr>
          <p:cNvSpPr txBox="1"/>
          <p:nvPr/>
        </p:nvSpPr>
        <p:spPr>
          <a:xfrm>
            <a:off x="3258531" y="1036350"/>
            <a:ext cx="27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/public/</a:t>
            </a:r>
            <a:r>
              <a:rPr lang="en-US" b="1" dirty="0" err="1"/>
              <a:t>js</a:t>
            </a:r>
            <a:r>
              <a:rPr lang="en-US" b="1" dirty="0"/>
              <a:t>/controlmodel.js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7262F-401B-48D8-8007-94B73172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81150"/>
            <a:ext cx="5943600" cy="35661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0419F4-548E-442F-863F-13F020BFD5C9}"/>
              </a:ext>
            </a:extLst>
          </p:cNvPr>
          <p:cNvSpPr/>
          <p:nvPr/>
        </p:nvSpPr>
        <p:spPr>
          <a:xfrm>
            <a:off x="1828800" y="3429000"/>
            <a:ext cx="54864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ECED74-E68E-4300-A231-8E8FD216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527632"/>
            <a:ext cx="5943600" cy="508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C392B3A-FD5E-4722-963F-AFE24E4FC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Our Rules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56819E-8459-4DB2-888B-5E704EC7E48C}"/>
              </a:ext>
            </a:extLst>
          </p:cNvPr>
          <p:cNvSpPr/>
          <p:nvPr/>
        </p:nvSpPr>
        <p:spPr>
          <a:xfrm>
            <a:off x="1295400" y="1676400"/>
            <a:ext cx="3276600" cy="48006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D6DBBB-599C-42CE-81F0-81710731684E}"/>
              </a:ext>
            </a:extLst>
          </p:cNvPr>
          <p:cNvSpPr/>
          <p:nvPr/>
        </p:nvSpPr>
        <p:spPr>
          <a:xfrm>
            <a:off x="4572000" y="1676400"/>
            <a:ext cx="3276600" cy="48006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710B583-20ED-4B1B-95EB-2E48BDA6ECD3}"/>
              </a:ext>
            </a:extLst>
          </p:cNvPr>
          <p:cNvSpPr/>
          <p:nvPr/>
        </p:nvSpPr>
        <p:spPr>
          <a:xfrm>
            <a:off x="1811828" y="1812265"/>
            <a:ext cx="209723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on(“connection”)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B4E5AA-025A-4341-9162-F24357CA4E77}"/>
              </a:ext>
            </a:extLst>
          </p:cNvPr>
          <p:cNvSpPr/>
          <p:nvPr/>
        </p:nvSpPr>
        <p:spPr>
          <a:xfrm>
            <a:off x="1811828" y="2875580"/>
            <a:ext cx="209723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emit(“message”)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5A5A00-9C7F-4F74-B008-ACDCCF11B768}"/>
              </a:ext>
            </a:extLst>
          </p:cNvPr>
          <p:cNvSpPr/>
          <p:nvPr/>
        </p:nvSpPr>
        <p:spPr>
          <a:xfrm>
            <a:off x="1833164" y="5789145"/>
            <a:ext cx="209723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on(“disconnect”)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3DC497-F416-4814-86D3-84F9CDF338BE}"/>
              </a:ext>
            </a:extLst>
          </p:cNvPr>
          <p:cNvSpPr/>
          <p:nvPr/>
        </p:nvSpPr>
        <p:spPr>
          <a:xfrm>
            <a:off x="5173980" y="1821409"/>
            <a:ext cx="2150364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emit(“connection”)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2281B8-2BFB-4549-A569-95480D060547}"/>
              </a:ext>
            </a:extLst>
          </p:cNvPr>
          <p:cNvSpPr/>
          <p:nvPr/>
        </p:nvSpPr>
        <p:spPr>
          <a:xfrm>
            <a:off x="5173980" y="2884724"/>
            <a:ext cx="2141220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on(“message”)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C31027-0BA6-4572-A4F3-D39064A76F43}"/>
              </a:ext>
            </a:extLst>
          </p:cNvPr>
          <p:cNvSpPr/>
          <p:nvPr/>
        </p:nvSpPr>
        <p:spPr>
          <a:xfrm>
            <a:off x="5195316" y="5798289"/>
            <a:ext cx="2129028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emit(“disconnect”)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DFF246-7991-4BBA-A09C-007822DCEB38}"/>
              </a:ext>
            </a:extLst>
          </p:cNvPr>
          <p:cNvCxnSpPr>
            <a:cxnSpLocks/>
            <a:stCxn id="10" idx="1"/>
            <a:endCxn id="3" idx="3"/>
          </p:cNvCxnSpPr>
          <p:nvPr/>
        </p:nvCxnSpPr>
        <p:spPr>
          <a:xfrm flipH="1" flipV="1">
            <a:off x="3909060" y="2078965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40CC27-2660-4494-AD06-4EDCC93209B8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2860444" y="2345665"/>
            <a:ext cx="0" cy="52991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9E753-4613-4D2A-B774-D8DF47FC3B5B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3909060" y="3142280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743CE2-3D38-4908-9F92-0C1AACC20632}"/>
              </a:ext>
            </a:extLst>
          </p:cNvPr>
          <p:cNvCxnSpPr>
            <a:cxnSpLocks/>
            <a:stCxn id="13" idx="1"/>
            <a:endCxn id="9" idx="3"/>
          </p:cNvCxnSpPr>
          <p:nvPr/>
        </p:nvCxnSpPr>
        <p:spPr>
          <a:xfrm flipH="1" flipV="1">
            <a:off x="3930396" y="6055845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0A3399-7534-48A3-86D9-D392E2221895}"/>
              </a:ext>
            </a:extLst>
          </p:cNvPr>
          <p:cNvSpPr txBox="1"/>
          <p:nvPr/>
        </p:nvSpPr>
        <p:spPr>
          <a:xfrm>
            <a:off x="1833164" y="1219200"/>
            <a:ext cx="2176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Web Socket 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ADE7EC-8C03-4452-BF47-B5453FD5DCA3}"/>
              </a:ext>
            </a:extLst>
          </p:cNvPr>
          <p:cNvSpPr txBox="1"/>
          <p:nvPr/>
        </p:nvSpPr>
        <p:spPr>
          <a:xfrm>
            <a:off x="5270087" y="1210116"/>
            <a:ext cx="2105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Web Socket Client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E0606D5-125A-4B75-B45F-4B875A2BD294}"/>
              </a:ext>
            </a:extLst>
          </p:cNvPr>
          <p:cNvSpPr/>
          <p:nvPr/>
        </p:nvSpPr>
        <p:spPr>
          <a:xfrm>
            <a:off x="1851452" y="3770501"/>
            <a:ext cx="209723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</a:t>
            </a:r>
            <a:r>
              <a:rPr lang="en-US" dirty="0" err="1"/>
              <a:t>update_pos</a:t>
            </a:r>
            <a:r>
              <a:rPr lang="en-US" dirty="0"/>
              <a:t>”)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34AEEE5-D0BF-4105-9317-7BDE473F6850}"/>
              </a:ext>
            </a:extLst>
          </p:cNvPr>
          <p:cNvSpPr/>
          <p:nvPr/>
        </p:nvSpPr>
        <p:spPr>
          <a:xfrm>
            <a:off x="1851452" y="4833816"/>
            <a:ext cx="2097232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</a:t>
            </a:r>
            <a:r>
              <a:rPr lang="en-US" dirty="0" err="1"/>
              <a:t>update_pos</a:t>
            </a:r>
            <a:r>
              <a:rPr lang="en-US" dirty="0"/>
              <a:t>”)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B8FBCEF-BDDC-4422-A18B-2DC5577F91F0}"/>
              </a:ext>
            </a:extLst>
          </p:cNvPr>
          <p:cNvSpPr/>
          <p:nvPr/>
        </p:nvSpPr>
        <p:spPr>
          <a:xfrm>
            <a:off x="5213604" y="3779645"/>
            <a:ext cx="2150364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emit(“</a:t>
            </a:r>
            <a:r>
              <a:rPr lang="en-US" dirty="0" err="1"/>
              <a:t>update_pos</a:t>
            </a:r>
            <a:r>
              <a:rPr lang="en-US" dirty="0"/>
              <a:t>”)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D1BE7D1-AD65-4358-BEF6-9A8F6939B860}"/>
              </a:ext>
            </a:extLst>
          </p:cNvPr>
          <p:cNvSpPr/>
          <p:nvPr/>
        </p:nvSpPr>
        <p:spPr>
          <a:xfrm>
            <a:off x="5213604" y="4842960"/>
            <a:ext cx="2141220" cy="533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on(“</a:t>
            </a:r>
            <a:r>
              <a:rPr lang="en-US" dirty="0" err="1"/>
              <a:t>update_pos</a:t>
            </a:r>
            <a:r>
              <a:rPr lang="en-US" dirty="0"/>
              <a:t>”)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175E2F-F96D-4884-9E79-16D40652C4D7}"/>
              </a:ext>
            </a:extLst>
          </p:cNvPr>
          <p:cNvCxnSpPr>
            <a:cxnSpLocks/>
            <a:stCxn id="29" idx="1"/>
            <a:endCxn id="25" idx="3"/>
          </p:cNvCxnSpPr>
          <p:nvPr/>
        </p:nvCxnSpPr>
        <p:spPr>
          <a:xfrm flipH="1" flipV="1">
            <a:off x="3948684" y="4037201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F09ED0-23A5-472F-BC0A-CBB87369BD79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2900068" y="4303901"/>
            <a:ext cx="0" cy="52991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B9C545-81BA-4AC0-9D7F-EABE69417D2B}"/>
              </a:ext>
            </a:extLst>
          </p:cNvPr>
          <p:cNvCxnSpPr>
            <a:cxnSpLocks/>
          </p:cNvCxnSpPr>
          <p:nvPr/>
        </p:nvCxnSpPr>
        <p:spPr>
          <a:xfrm>
            <a:off x="3957828" y="5100516"/>
            <a:ext cx="1264920" cy="91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47B92F2-FF73-4709-AC60-59113694E02E}"/>
              </a:ext>
            </a:extLst>
          </p:cNvPr>
          <p:cNvSpPr/>
          <p:nvPr/>
        </p:nvSpPr>
        <p:spPr>
          <a:xfrm>
            <a:off x="1600200" y="3604468"/>
            <a:ext cx="5943600" cy="1956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ACBD8A-B2D7-4123-8A82-7C6B3DBAD4EF}"/>
              </a:ext>
            </a:extLst>
          </p:cNvPr>
          <p:cNvSpPr txBox="1"/>
          <p:nvPr/>
        </p:nvSpPr>
        <p:spPr>
          <a:xfrm>
            <a:off x="5883588" y="4277294"/>
            <a:ext cx="87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FK data</a:t>
            </a:r>
          </a:p>
        </p:txBody>
      </p:sp>
    </p:spTree>
    <p:extLst>
      <p:ext uri="{BB962C8B-B14F-4D97-AF65-F5344CB8AC3E}">
        <p14:creationId xmlns:p14="http://schemas.microsoft.com/office/powerpoint/2010/main" val="84030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3" grpId="0" animBg="1"/>
      <p:bldP spid="25" grpId="0" animBg="1"/>
      <p:bldP spid="26" grpId="0" animBg="1"/>
      <p:bldP spid="29" grpId="0" animBg="1"/>
      <p:bldP spid="30" grpId="0" animBg="1"/>
      <p:bldP spid="38" grpId="0" animBg="1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8DB3D-BC1A-426B-BB9D-EB736D8455DC}"/>
              </a:ext>
            </a:extLst>
          </p:cNvPr>
          <p:cNvSpPr txBox="1"/>
          <p:nvPr/>
        </p:nvSpPr>
        <p:spPr>
          <a:xfrm>
            <a:off x="4158746" y="990600"/>
            <a:ext cx="85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/app.js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C68CB4-4783-4C3E-AF6B-106D11003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56" y="2446360"/>
            <a:ext cx="6082088" cy="272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78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8DB3D-BC1A-426B-BB9D-EB736D8455DC}"/>
              </a:ext>
            </a:extLst>
          </p:cNvPr>
          <p:cNvSpPr txBox="1"/>
          <p:nvPr/>
        </p:nvSpPr>
        <p:spPr>
          <a:xfrm>
            <a:off x="3258530" y="1054638"/>
            <a:ext cx="27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/public/</a:t>
            </a:r>
            <a:r>
              <a:rPr lang="en-US" b="1" dirty="0" err="1"/>
              <a:t>js</a:t>
            </a:r>
            <a:r>
              <a:rPr lang="en-US" b="1" dirty="0"/>
              <a:t>/controlmodel.js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129822-C1D8-4DF9-9F22-3EA2FA20C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571828"/>
            <a:ext cx="5257800" cy="47202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7E8A9D-1FE9-416E-BAEE-405A5E7D308C}"/>
              </a:ext>
            </a:extLst>
          </p:cNvPr>
          <p:cNvSpPr/>
          <p:nvPr/>
        </p:nvSpPr>
        <p:spPr>
          <a:xfrm>
            <a:off x="2285997" y="4724400"/>
            <a:ext cx="4724403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AF91C3-6510-495E-AD83-22EC94347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58" y="1571828"/>
            <a:ext cx="7506682" cy="242010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E32B4E-BD5E-4713-ABBD-FA4E4F3D7BB8}"/>
              </a:ext>
            </a:extLst>
          </p:cNvPr>
          <p:cNvSpPr/>
          <p:nvPr/>
        </p:nvSpPr>
        <p:spPr>
          <a:xfrm>
            <a:off x="1371600" y="3124200"/>
            <a:ext cx="4724403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0ADB58-6C8A-4E4F-8186-5E713BEF7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150" y="1571828"/>
            <a:ext cx="5609697" cy="3000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3DC674-396A-4F74-8CF6-FDE8C54E3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28" y="1531536"/>
            <a:ext cx="6956293" cy="43358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C17152-E573-4FC4-A58B-68DA6C7A6A7C}"/>
              </a:ext>
            </a:extLst>
          </p:cNvPr>
          <p:cNvSpPr/>
          <p:nvPr/>
        </p:nvSpPr>
        <p:spPr>
          <a:xfrm>
            <a:off x="1588731" y="3672368"/>
            <a:ext cx="4964469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8CD723-643C-4C73-848C-4E5E06934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798" y="1840252"/>
            <a:ext cx="6248400" cy="38687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6F49B1-4490-4FC5-89FD-59174969CD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4798" y="1531536"/>
            <a:ext cx="5067304" cy="507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animBg="1"/>
      <p:bldP spid="13" grpId="1" animBg="1"/>
      <p:bldP spid="13" grpId="2" animBg="1"/>
      <p:bldP spid="16" grpId="0" animBg="1"/>
      <p:bldP spid="1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simulation">
            <a:hlinkClick r:id="" action="ppaction://media"/>
            <a:extLst>
              <a:ext uri="{FF2B5EF4-FFF2-40B4-BE49-F238E27FC236}">
                <a16:creationId xmlns:a16="http://schemas.microsoft.com/office/drawing/2014/main" id="{F1E079C9-2BE7-4756-B16E-971C00029C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00" y="1431131"/>
            <a:ext cx="8458200" cy="475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1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98CFE4B-7F89-49EF-875E-3D794A1E741B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C392B3A-FD5E-4722-963F-AFE24E4FC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Our Rules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56819E-8459-4DB2-888B-5E704EC7E48C}"/>
              </a:ext>
            </a:extLst>
          </p:cNvPr>
          <p:cNvSpPr/>
          <p:nvPr/>
        </p:nvSpPr>
        <p:spPr>
          <a:xfrm>
            <a:off x="914408" y="1466910"/>
            <a:ext cx="2362200" cy="508629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D6DBBB-599C-42CE-81F0-81710731684E}"/>
              </a:ext>
            </a:extLst>
          </p:cNvPr>
          <p:cNvSpPr/>
          <p:nvPr/>
        </p:nvSpPr>
        <p:spPr>
          <a:xfrm>
            <a:off x="3276608" y="1466910"/>
            <a:ext cx="2438396" cy="508629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710B583-20ED-4B1B-95EB-2E48BDA6ECD3}"/>
              </a:ext>
            </a:extLst>
          </p:cNvPr>
          <p:cNvSpPr/>
          <p:nvPr/>
        </p:nvSpPr>
        <p:spPr>
          <a:xfrm>
            <a:off x="1120351" y="1919780"/>
            <a:ext cx="1937036" cy="4611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on(“connection”)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B4E5AA-025A-4341-9162-F24357CA4E77}"/>
              </a:ext>
            </a:extLst>
          </p:cNvPr>
          <p:cNvSpPr/>
          <p:nvPr/>
        </p:nvSpPr>
        <p:spPr>
          <a:xfrm>
            <a:off x="1123683" y="2700068"/>
            <a:ext cx="1937036" cy="4611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emit(“message”)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5A5A00-9C7F-4F74-B008-ACDCCF11B768}"/>
              </a:ext>
            </a:extLst>
          </p:cNvPr>
          <p:cNvSpPr/>
          <p:nvPr/>
        </p:nvSpPr>
        <p:spPr>
          <a:xfrm>
            <a:off x="1120351" y="5879301"/>
            <a:ext cx="1937036" cy="4611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on(“disconnect”)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3DC497-F416-4814-86D3-84F9CDF338BE}"/>
              </a:ext>
            </a:extLst>
          </p:cNvPr>
          <p:cNvSpPr/>
          <p:nvPr/>
        </p:nvSpPr>
        <p:spPr>
          <a:xfrm>
            <a:off x="3450230" y="1906317"/>
            <a:ext cx="2102429" cy="46111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emit(“connection”)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2281B8-2BFB-4549-A569-95480D060547}"/>
              </a:ext>
            </a:extLst>
          </p:cNvPr>
          <p:cNvSpPr/>
          <p:nvPr/>
        </p:nvSpPr>
        <p:spPr>
          <a:xfrm>
            <a:off x="3458135" y="2694487"/>
            <a:ext cx="2093490" cy="461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on(“message”)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C31027-0BA6-4572-A4F3-D39064A76F43}"/>
              </a:ext>
            </a:extLst>
          </p:cNvPr>
          <p:cNvSpPr/>
          <p:nvPr/>
        </p:nvSpPr>
        <p:spPr>
          <a:xfrm>
            <a:off x="3448188" y="5856694"/>
            <a:ext cx="2081569" cy="461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emit(“disconnect”)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DFF246-7991-4BBA-A09C-007822DCEB38}"/>
              </a:ext>
            </a:extLst>
          </p:cNvPr>
          <p:cNvCxnSpPr>
            <a:cxnSpLocks/>
            <a:stCxn id="10" idx="1"/>
            <a:endCxn id="3" idx="3"/>
          </p:cNvCxnSpPr>
          <p:nvPr/>
        </p:nvCxnSpPr>
        <p:spPr>
          <a:xfrm flipH="1">
            <a:off x="3057387" y="2136873"/>
            <a:ext cx="392843" cy="134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40CC27-2660-4494-AD06-4EDCC93209B8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2088869" y="2380892"/>
            <a:ext cx="3332" cy="31917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9E753-4613-4D2A-B774-D8DF47FC3B5B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3060719" y="2925043"/>
            <a:ext cx="397416" cy="558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743CE2-3D38-4908-9F92-0C1AACC20632}"/>
              </a:ext>
            </a:extLst>
          </p:cNvPr>
          <p:cNvCxnSpPr>
            <a:cxnSpLocks/>
            <a:stCxn id="13" idx="1"/>
            <a:endCxn id="9" idx="3"/>
          </p:cNvCxnSpPr>
          <p:nvPr/>
        </p:nvCxnSpPr>
        <p:spPr>
          <a:xfrm flipH="1">
            <a:off x="3057387" y="6087250"/>
            <a:ext cx="390801" cy="2260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0A3399-7534-48A3-86D9-D392E2221895}"/>
              </a:ext>
            </a:extLst>
          </p:cNvPr>
          <p:cNvSpPr txBox="1"/>
          <p:nvPr/>
        </p:nvSpPr>
        <p:spPr>
          <a:xfrm>
            <a:off x="1089908" y="1041672"/>
            <a:ext cx="197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Web Socket 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ADE7EC-8C03-4452-BF47-B5453FD5DCA3}"/>
              </a:ext>
            </a:extLst>
          </p:cNvPr>
          <p:cNvSpPr txBox="1"/>
          <p:nvPr/>
        </p:nvSpPr>
        <p:spPr>
          <a:xfrm>
            <a:off x="3442964" y="1031881"/>
            <a:ext cx="1908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Web Socket Client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040D503-9695-4794-8547-036140284024}"/>
              </a:ext>
            </a:extLst>
          </p:cNvPr>
          <p:cNvSpPr/>
          <p:nvPr/>
        </p:nvSpPr>
        <p:spPr>
          <a:xfrm>
            <a:off x="5715004" y="1460814"/>
            <a:ext cx="2438396" cy="508629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B9E81B-A60C-4D6C-AFBC-66393F563FBD}"/>
              </a:ext>
            </a:extLst>
          </p:cNvPr>
          <p:cNvSpPr txBox="1"/>
          <p:nvPr/>
        </p:nvSpPr>
        <p:spPr>
          <a:xfrm>
            <a:off x="5867400" y="990572"/>
            <a:ext cx="216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Web Socket ESP8266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82F57990-DCD7-475D-B532-D57AA22F8AC6}"/>
              </a:ext>
            </a:extLst>
          </p:cNvPr>
          <p:cNvSpPr/>
          <p:nvPr/>
        </p:nvSpPr>
        <p:spPr>
          <a:xfrm>
            <a:off x="5901847" y="1906317"/>
            <a:ext cx="2102429" cy="46111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emit(“connection”)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9356ECA-4802-4990-A80B-5E3883C195ED}"/>
              </a:ext>
            </a:extLst>
          </p:cNvPr>
          <p:cNvCxnSpPr>
            <a:cxnSpLocks/>
            <a:stCxn id="53" idx="0"/>
            <a:endCxn id="3" idx="0"/>
          </p:cNvCxnSpPr>
          <p:nvPr/>
        </p:nvCxnSpPr>
        <p:spPr>
          <a:xfrm rot="16200000" flipH="1" flipV="1">
            <a:off x="4514234" y="-519049"/>
            <a:ext cx="13463" cy="4864193"/>
          </a:xfrm>
          <a:prstGeom prst="bentConnector3">
            <a:avLst>
              <a:gd name="adj1" fmla="val -1697987"/>
            </a:avLst>
          </a:prstGeom>
          <a:ln w="38100"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71981AB-8355-445B-B71F-133D889EAA1C}"/>
              </a:ext>
            </a:extLst>
          </p:cNvPr>
          <p:cNvSpPr txBox="1"/>
          <p:nvPr/>
        </p:nvSpPr>
        <p:spPr>
          <a:xfrm>
            <a:off x="6083072" y="2359555"/>
            <a:ext cx="1858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= ‘ESP Connected’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575C3512-CBC7-4993-AC67-00AF706CEF61}"/>
              </a:ext>
            </a:extLst>
          </p:cNvPr>
          <p:cNvSpPr/>
          <p:nvPr/>
        </p:nvSpPr>
        <p:spPr>
          <a:xfrm>
            <a:off x="1110405" y="3822953"/>
            <a:ext cx="1937036" cy="4611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on(“</a:t>
            </a:r>
            <a:r>
              <a:rPr lang="en-US" sz="1600" dirty="0" err="1"/>
              <a:t>update_pos</a:t>
            </a:r>
            <a:r>
              <a:rPr lang="en-US" sz="1600" dirty="0"/>
              <a:t>”)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748F5ED6-FAE6-4881-B6AF-F0FB44853F5C}"/>
              </a:ext>
            </a:extLst>
          </p:cNvPr>
          <p:cNvSpPr/>
          <p:nvPr/>
        </p:nvSpPr>
        <p:spPr>
          <a:xfrm>
            <a:off x="1113737" y="4603241"/>
            <a:ext cx="1937036" cy="4611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emit(“</a:t>
            </a:r>
            <a:r>
              <a:rPr lang="en-US" sz="1600" dirty="0" err="1"/>
              <a:t>update_pos</a:t>
            </a:r>
            <a:r>
              <a:rPr lang="en-US" sz="1600" dirty="0"/>
              <a:t>”)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30D9D154-E878-4761-A954-3C8BB09C10DF}"/>
              </a:ext>
            </a:extLst>
          </p:cNvPr>
          <p:cNvSpPr/>
          <p:nvPr/>
        </p:nvSpPr>
        <p:spPr>
          <a:xfrm>
            <a:off x="3440284" y="3809490"/>
            <a:ext cx="2102429" cy="46111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emit(“</a:t>
            </a:r>
            <a:r>
              <a:rPr lang="en-US" sz="1600" dirty="0" err="1"/>
              <a:t>update_pos</a:t>
            </a:r>
            <a:r>
              <a:rPr lang="en-US" sz="1600" dirty="0"/>
              <a:t>”)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4514C42-768F-47C3-9A2F-50986F63CFFB}"/>
              </a:ext>
            </a:extLst>
          </p:cNvPr>
          <p:cNvSpPr/>
          <p:nvPr/>
        </p:nvSpPr>
        <p:spPr>
          <a:xfrm>
            <a:off x="3448187" y="4589787"/>
            <a:ext cx="2081569" cy="461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on(“</a:t>
            </a:r>
            <a:r>
              <a:rPr lang="en-US" sz="1600" dirty="0" err="1"/>
              <a:t>update_pos</a:t>
            </a:r>
            <a:r>
              <a:rPr lang="en-US" sz="1600" dirty="0"/>
              <a:t>”)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85D52BF-3483-4E65-842D-078148E64FD3}"/>
              </a:ext>
            </a:extLst>
          </p:cNvPr>
          <p:cNvCxnSpPr>
            <a:cxnSpLocks/>
            <a:stCxn id="68" idx="1"/>
            <a:endCxn id="66" idx="3"/>
          </p:cNvCxnSpPr>
          <p:nvPr/>
        </p:nvCxnSpPr>
        <p:spPr>
          <a:xfrm flipH="1">
            <a:off x="3047441" y="4040046"/>
            <a:ext cx="392843" cy="134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30AB62E-0F71-4EC9-AC1C-35E8624AEFB2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>
            <a:off x="2078923" y="4284065"/>
            <a:ext cx="3332" cy="31917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F39D84-A503-4AB6-AC1A-DD139577570E}"/>
              </a:ext>
            </a:extLst>
          </p:cNvPr>
          <p:cNvCxnSpPr>
            <a:cxnSpLocks/>
            <a:stCxn id="67" idx="3"/>
            <a:endCxn id="69" idx="1"/>
          </p:cNvCxnSpPr>
          <p:nvPr/>
        </p:nvCxnSpPr>
        <p:spPr>
          <a:xfrm flipV="1">
            <a:off x="3050773" y="4820343"/>
            <a:ext cx="397414" cy="1345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7B602ADB-56DD-4DEB-80F1-86AAEFC0AEE6}"/>
              </a:ext>
            </a:extLst>
          </p:cNvPr>
          <p:cNvSpPr/>
          <p:nvPr/>
        </p:nvSpPr>
        <p:spPr>
          <a:xfrm>
            <a:off x="5900251" y="4589456"/>
            <a:ext cx="2081569" cy="46111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on(“</a:t>
            </a:r>
            <a:r>
              <a:rPr lang="en-US" sz="1600" dirty="0" err="1"/>
              <a:t>update_pos</a:t>
            </a:r>
            <a:r>
              <a:rPr lang="en-US" sz="1600" dirty="0"/>
              <a:t>”)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40F58E2D-7439-4554-8095-0791CBF50376}"/>
              </a:ext>
            </a:extLst>
          </p:cNvPr>
          <p:cNvCxnSpPr>
            <a:cxnSpLocks/>
            <a:stCxn id="67" idx="2"/>
            <a:endCxn id="96" idx="2"/>
          </p:cNvCxnSpPr>
          <p:nvPr/>
        </p:nvCxnSpPr>
        <p:spPr>
          <a:xfrm rot="5400000" flipH="1" flipV="1">
            <a:off x="4504752" y="2628070"/>
            <a:ext cx="13785" cy="4858781"/>
          </a:xfrm>
          <a:prstGeom prst="bentConnector3">
            <a:avLst>
              <a:gd name="adj1" fmla="val -1658324"/>
            </a:avLst>
          </a:prstGeom>
          <a:ln w="38100"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00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3" grpId="0" animBg="1"/>
      <p:bldP spid="53" grpId="0" animBg="1"/>
      <p:bldP spid="14" grpId="0"/>
      <p:bldP spid="66" grpId="0" animBg="1"/>
      <p:bldP spid="67" grpId="0" animBg="1"/>
      <p:bldP spid="68" grpId="0" animBg="1"/>
      <p:bldP spid="69" grpId="0" animBg="1"/>
      <p:bldP spid="9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/>
              <a:t>A WebSocket is a </a:t>
            </a:r>
            <a:r>
              <a:rPr lang="en-US" sz="2800" dirty="0">
                <a:hlinkClick r:id="rId2"/>
              </a:rPr>
              <a:t>standard protocol</a:t>
            </a:r>
            <a:r>
              <a:rPr lang="en-US" sz="2800" dirty="0"/>
              <a:t> for two-way data transfer between a client and server. The </a:t>
            </a:r>
            <a:r>
              <a:rPr lang="en-US" sz="2800" dirty="0" err="1"/>
              <a:t>WebSockets</a:t>
            </a:r>
            <a:r>
              <a:rPr lang="en-US" sz="2800" dirty="0"/>
              <a:t> protocol does not run over HTTP, instead it is a separate implementation on top of </a:t>
            </a:r>
            <a:r>
              <a:rPr lang="en-US" sz="2800" dirty="0">
                <a:hlinkClick r:id="rId3"/>
              </a:rPr>
              <a:t>TCP</a:t>
            </a:r>
            <a:r>
              <a:rPr lang="en-US" sz="2800" dirty="0"/>
              <a:t>.</a:t>
            </a:r>
          </a:p>
          <a:p>
            <a:pPr algn="ctr">
              <a:lnSpc>
                <a:spcPct val="150000"/>
              </a:lnSpc>
            </a:pPr>
            <a:endParaRPr lang="en-US" sz="2800" dirty="0"/>
          </a:p>
          <a:p>
            <a:pPr algn="ctr">
              <a:lnSpc>
                <a:spcPct val="150000"/>
              </a:lnSpc>
            </a:pPr>
            <a:r>
              <a:rPr lang="en-US" sz="2800" dirty="0"/>
              <a:t>192.168.216.241:3000</a:t>
            </a:r>
          </a:p>
          <a:p>
            <a:pPr algn="ctr">
              <a:lnSpc>
                <a:spcPct val="150000"/>
              </a:lnSpc>
            </a:pPr>
            <a:r>
              <a:rPr lang="en-US" sz="2800" dirty="0"/>
              <a:t>10.162.1.190:3000</a:t>
            </a:r>
          </a:p>
        </p:txBody>
      </p:sp>
    </p:spTree>
    <p:extLst>
      <p:ext uri="{BB962C8B-B14F-4D97-AF65-F5344CB8AC3E}">
        <p14:creationId xmlns:p14="http://schemas.microsoft.com/office/powerpoint/2010/main" val="2372830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/>
              <a:t>Wiring Diagram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081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8CB0D5-A561-4328-A9CA-03BE03BE6D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Setup 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4FF37-E154-473B-8E82-6EA96BDA69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F23EA8-CA1A-4D93-8A44-29B496FFDD59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74697-9FAE-48E7-AB58-1061451B1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696" y="1038225"/>
            <a:ext cx="4600575" cy="556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00566F-1B3D-4F58-B2C8-4613DFBB6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596" y="995715"/>
            <a:ext cx="4628571" cy="5647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5FB96-C89E-43F8-9619-01BFFCC8B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1019175"/>
            <a:ext cx="6648450" cy="55898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111942-2467-4CBE-B24A-D55DA5D48896}"/>
              </a:ext>
            </a:extLst>
          </p:cNvPr>
          <p:cNvSpPr/>
          <p:nvPr/>
        </p:nvSpPr>
        <p:spPr>
          <a:xfrm>
            <a:off x="1295400" y="5105400"/>
            <a:ext cx="6477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818D92-3C1B-49EE-ADA3-02446C058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092" y="2438400"/>
            <a:ext cx="6477000" cy="25064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0A8E25-44D4-4B5E-B652-8515F639598E}"/>
              </a:ext>
            </a:extLst>
          </p:cNvPr>
          <p:cNvSpPr/>
          <p:nvPr/>
        </p:nvSpPr>
        <p:spPr>
          <a:xfrm>
            <a:off x="660540" y="2322067"/>
            <a:ext cx="7630104" cy="30139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paste this URL then OK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hlinkClick r:id="rId6"/>
              </a:rPr>
              <a:t>http://arduino.esp8266.com/versions/2.4.2/package_esp8266com_index.json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hlinkClick r:id="rId7"/>
              </a:rPr>
              <a:t>http://arduino.esp8266.com/stable/package_esp8266com_index.json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73CB5C-666F-4415-8DAD-5CFF6C38BD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4242" y="1026091"/>
            <a:ext cx="6477000" cy="5638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A1972D-475A-4F1B-A04A-968C7FB190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523" y="1606622"/>
            <a:ext cx="8043153" cy="452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2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8DB3D-BC1A-426B-BB9D-EB736D8455DC}"/>
              </a:ext>
            </a:extLst>
          </p:cNvPr>
          <p:cNvSpPr txBox="1"/>
          <p:nvPr/>
        </p:nvSpPr>
        <p:spPr>
          <a:xfrm>
            <a:off x="3904988" y="96587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esp8266.ino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D65F6-A79A-4D78-9CC4-BF40D173F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4000"/>
            <a:ext cx="7391400" cy="3279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B8ED32-A176-4E1E-94AE-70EAC8A2B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507" y="1508760"/>
            <a:ext cx="7191185" cy="41251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1F1A28-C533-441D-BC0D-5946D67DD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38400"/>
            <a:ext cx="7508437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2C7AAD-BE19-47F8-9D34-FEBB07922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358" y="1676400"/>
            <a:ext cx="7373279" cy="4684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1A8A20-9BBD-4636-B4E4-BF7D430CF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507" y="2026053"/>
            <a:ext cx="7262718" cy="33964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30629E-D874-4090-9307-263587D616BC}"/>
              </a:ext>
            </a:extLst>
          </p:cNvPr>
          <p:cNvSpPr/>
          <p:nvPr/>
        </p:nvSpPr>
        <p:spPr>
          <a:xfrm>
            <a:off x="1143000" y="2209800"/>
            <a:ext cx="6986493" cy="167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09C6F4-324E-4BE2-AE61-E2FA5B075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2101" y="1335202"/>
            <a:ext cx="5829299" cy="5225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F0A483-45EE-4547-9141-9F4F960BC1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275" y="2349385"/>
            <a:ext cx="7270933" cy="26065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ADB6DCD-6BFA-4AAC-9B9F-A0CD2DF35B6A}"/>
              </a:ext>
            </a:extLst>
          </p:cNvPr>
          <p:cNvSpPr/>
          <p:nvPr/>
        </p:nvSpPr>
        <p:spPr>
          <a:xfrm>
            <a:off x="1828800" y="3657600"/>
            <a:ext cx="6400800" cy="597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00337C-B80E-4CD1-8BA2-D8E2F9F790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3588" y="1335202"/>
            <a:ext cx="6972300" cy="52797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9BA7C1E-3B04-427C-98C9-94B17F4BC2A7}"/>
              </a:ext>
            </a:extLst>
          </p:cNvPr>
          <p:cNvSpPr/>
          <p:nvPr/>
        </p:nvSpPr>
        <p:spPr>
          <a:xfrm>
            <a:off x="1562101" y="5791200"/>
            <a:ext cx="2247899" cy="45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DBC7611-B258-4A57-ABDE-D96B2AF4CF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562" y="1621976"/>
            <a:ext cx="7478655" cy="44005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DAC3C0-28A3-48A2-A1B8-5F7719394D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763" y="2728177"/>
            <a:ext cx="7789949" cy="22220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BA23D62-D72F-467C-932D-ECFA8A9394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312" y="2608986"/>
            <a:ext cx="7845375" cy="2209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E0397AD-2729-479B-9D25-0C16FB923E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3383" y="1524000"/>
            <a:ext cx="7228146" cy="51179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4460F9-AE5F-418F-835C-F7CEBEF6BD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562" y="2834025"/>
            <a:ext cx="7819894" cy="17548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9AC32D3-2B06-4A74-9DF2-7FA9DDBAE47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64424" y="1638300"/>
            <a:ext cx="6730964" cy="47664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67A625-6A75-410E-9010-F37EB49AE1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97764" y="1410936"/>
            <a:ext cx="5148468" cy="51283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4BF922F-AC08-4CC0-8303-466BE11E5E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10707" y="1335202"/>
            <a:ext cx="4134909" cy="525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7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4" grpId="0" animBg="1"/>
      <p:bldP spid="14" grpId="1" animBg="1"/>
      <p:bldP spid="17" grpId="0" animBg="1"/>
      <p:bldP spid="1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Run System Together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412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Zendi Iklima ST, </a:t>
            </a:r>
            <a:r>
              <a:rPr lang="en-US" dirty="0" err="1"/>
              <a:t>SKom</a:t>
            </a:r>
            <a:r>
              <a:rPr lang="en-US" dirty="0"/>
              <a:t>, MSc</a:t>
            </a:r>
          </a:p>
        </p:txBody>
      </p:sp>
    </p:spTree>
    <p:extLst>
      <p:ext uri="{BB962C8B-B14F-4D97-AF65-F5344CB8AC3E}">
        <p14:creationId xmlns:p14="http://schemas.microsoft.com/office/powerpoint/2010/main" val="2729047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Ajax Request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CC1071-A76C-4CF6-B627-B206C5954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1381125"/>
            <a:ext cx="8010525" cy="485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648F2C-1624-4767-B6E3-340E6083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85" y="1389017"/>
            <a:ext cx="8476828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3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Ajax Request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852DF-2643-4DEA-9B6D-4DA95B8A3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66912"/>
            <a:ext cx="76962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97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3E3D2E-5DF7-4268-9A04-4987C2989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1404937"/>
            <a:ext cx="7858125" cy="481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2C35DB-E6EF-42C8-B78B-3DE7A59FA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" y="1404937"/>
            <a:ext cx="79533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1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WebSocket Workflow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C39921-276D-4937-97C5-3D82D5CB8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066800"/>
            <a:ext cx="8763000" cy="41157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08C8AF-5CEF-4621-B9F7-308A9A7C5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5439237"/>
            <a:ext cx="3048000" cy="1009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6DBBC7-D2CC-40F6-8279-6E1D55679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15" y="5553075"/>
            <a:ext cx="3048000" cy="80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5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WebSocket Protocol Shema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74464-5D2B-4D80-833C-E2516AB5B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85" y="2362200"/>
            <a:ext cx="748943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56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WebSocket VS Socket.io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E9C1E-403F-4B5C-8DBE-70CEE2FA7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57" y="985321"/>
            <a:ext cx="6062443" cy="56180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6F1A0F-36FE-4FDD-A8AE-AB1D2CF4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57" y="4191000"/>
            <a:ext cx="6062443" cy="2412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27D4D3-045D-4D10-A803-AEAF86AAD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488" y="4191000"/>
            <a:ext cx="6055912" cy="2412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297FDB-6BCB-40C5-90C6-4F4331126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957" y="4191001"/>
            <a:ext cx="6062443" cy="2412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DA8D3D-2DB1-491D-93B0-9255EC21B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957" y="4190999"/>
            <a:ext cx="6062443" cy="241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0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84ED-3608-4E69-92EA-F57E5EAD0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152400"/>
            <a:ext cx="7239000" cy="762000"/>
          </a:xfrm>
        </p:spPr>
        <p:txBody>
          <a:bodyPr/>
          <a:lstStyle/>
          <a:p>
            <a:r>
              <a:rPr lang="en-US" dirty="0"/>
              <a:t>WebSocket VS Socket.io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2A798-0D2A-4B12-B743-B1CD5ED889BC}"/>
              </a:ext>
            </a:extLst>
          </p:cNvPr>
          <p:cNvSpPr/>
          <p:nvPr/>
        </p:nvSpPr>
        <p:spPr>
          <a:xfrm>
            <a:off x="152400" y="914400"/>
            <a:ext cx="8839200" cy="579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86727-5368-4DDC-A31C-ABEC62040D0C}"/>
              </a:ext>
            </a:extLst>
          </p:cNvPr>
          <p:cNvSpPr txBox="1"/>
          <p:nvPr/>
        </p:nvSpPr>
        <p:spPr>
          <a:xfrm>
            <a:off x="152400" y="937736"/>
            <a:ext cx="263655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b="1" dirty="0"/>
              <a:t>Network traffic</a:t>
            </a:r>
          </a:p>
          <a:p>
            <a:pPr fontAlgn="base"/>
            <a:endParaRPr lang="en-US" b="1" i="1" dirty="0"/>
          </a:p>
          <a:p>
            <a:pPr fontAlgn="base"/>
            <a:r>
              <a:rPr lang="en-US" b="1" i="1" dirty="0"/>
              <a:t>WebSocket Results</a:t>
            </a:r>
          </a:p>
          <a:p>
            <a:pPr fontAlgn="base"/>
            <a:r>
              <a:rPr lang="en-US" dirty="0"/>
              <a:t>2 requests, 1.50 KB, 0.05 s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b="1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334C95-A7A2-49A8-BB51-373CF1D4B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46" y="2597360"/>
            <a:ext cx="8699708" cy="242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38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2408</TotalTime>
  <Words>345</Words>
  <Application>Microsoft Office PowerPoint</Application>
  <PresentationFormat>On-screen Show (4:3)</PresentationFormat>
  <Paragraphs>107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Baskerville Old Face</vt:lpstr>
      <vt:lpstr>Calibri</vt:lpstr>
      <vt:lpstr>Impact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mocher</dc:creator>
  <cp:lastModifiedBy>Zendi Iklima</cp:lastModifiedBy>
  <cp:revision>536</cp:revision>
  <dcterms:created xsi:type="dcterms:W3CDTF">2013-02-08T01:55:00Z</dcterms:created>
  <dcterms:modified xsi:type="dcterms:W3CDTF">2019-05-17T04:48:54Z</dcterms:modified>
</cp:coreProperties>
</file>